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4" r:id="rId17"/>
    <p:sldId id="275" r:id="rId18"/>
    <p:sldId id="276" r:id="rId19"/>
    <p:sldId id="277" r:id="rId20"/>
    <p:sldId id="278" r:id="rId21"/>
    <p:sldId id="273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printerSettings" Target="printerSettings/printerSettings1.bin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9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2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7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7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2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7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2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9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5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5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E03A-3135-B84A-8283-69B6F941B4EA}" type="datetimeFigureOut">
              <a:rPr lang="en-US" smtClean="0"/>
              <a:pPr/>
              <a:t>5/3/13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38E63-BB71-A64F-BC3A-18EA83F036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2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850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939" y="3319040"/>
            <a:ext cx="5776842" cy="287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44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Class1 myClass1Object = new Class1 ( ) 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Creates an object instance of a class named Class1</a:t>
            </a:r>
          </a:p>
          <a:p>
            <a:r>
              <a:rPr lang="en-US" dirty="0" smtClean="0"/>
              <a:t>Assigns Class1 to a variable named myClass1Object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Class1 myClass1Object = new Class1 ( ) 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Class name twice?</a:t>
            </a:r>
          </a:p>
          <a:p>
            <a:pPr lvl="1"/>
            <a:r>
              <a:rPr lang="en-US" dirty="0" smtClean="0"/>
              <a:t>First time provides a type for the variable. You are saying that the variable you are creating here can be used to hold objects created from the Class1 class</a:t>
            </a:r>
          </a:p>
          <a:p>
            <a:pPr lvl="1"/>
            <a:r>
              <a:rPr lang="en-US" dirty="0" smtClean="0"/>
              <a:t>Second time you are creating an object from the class.</a:t>
            </a:r>
          </a:p>
          <a:p>
            <a:r>
              <a:rPr lang="en-US" dirty="0" smtClean="0"/>
              <a:t>new tells Java to create an object. The class name provides the name of the class to use to create the object</a:t>
            </a:r>
          </a:p>
          <a:p>
            <a:r>
              <a:rPr lang="en-US" dirty="0" smtClean="0"/>
              <a:t>= is an assignment operator</a:t>
            </a:r>
          </a:p>
          <a:p>
            <a:pPr lvl="1"/>
            <a:r>
              <a:rPr lang="en-US" dirty="0" smtClean="0"/>
              <a:t>Says to take the object created by the new keyword and assigns it to the variable.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Class1 myClass1Object</a:t>
            </a:r>
            <a:r>
              <a:rPr lang="en-US" dirty="0" smtClean="0"/>
              <a:t> = new Class1 ( ) 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statement accomplishes 3 things: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Creates a variable named myClass1Object that can hold objects created from the Class1 class.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Class1 myClass1Object = </a:t>
            </a:r>
            <a:r>
              <a:rPr lang="en-US" dirty="0" smtClean="0">
                <a:solidFill>
                  <a:srgbClr val="FF0000"/>
                </a:solidFill>
              </a:rPr>
              <a:t>new Class1</a:t>
            </a:r>
            <a:r>
              <a:rPr lang="en-US" dirty="0" smtClean="0"/>
              <a:t> ( ) 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statement accomplishes 3 things:</a:t>
            </a:r>
          </a:p>
          <a:p>
            <a:pPr marL="971550" lvl="1" indent="-514350">
              <a:buNone/>
            </a:pPr>
            <a:r>
              <a:rPr lang="en-US" dirty="0" smtClean="0"/>
              <a:t>2. Creates a new object in memory from the Class1 class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Class1 </a:t>
            </a:r>
            <a:r>
              <a:rPr lang="en-US" dirty="0" smtClean="0">
                <a:solidFill>
                  <a:srgbClr val="FF0000"/>
                </a:solidFill>
              </a:rPr>
              <a:t>myClass1Object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Class1</a:t>
            </a:r>
            <a:r>
              <a:rPr lang="en-US" dirty="0" smtClean="0"/>
              <a:t> ( ) 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statement accomplishes 3 things:</a:t>
            </a:r>
          </a:p>
          <a:p>
            <a:pPr marL="971550" lvl="1" indent="-514350">
              <a:buNone/>
            </a:pPr>
            <a:r>
              <a:rPr lang="en-US" dirty="0" smtClean="0"/>
              <a:t>3. Assigns this newly created object to the myClass1Object variable. You can now use the myClass1Object variable to refer to the object that was created.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19" y="1600200"/>
            <a:ext cx="52545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 smtClean="0"/>
              <a:t>HelloApp2.java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// This application displays a hello message on</a:t>
            </a:r>
          </a:p>
          <a:p>
            <a:pPr>
              <a:buNone/>
            </a:pPr>
            <a:r>
              <a:rPr lang="en-US" sz="1400" dirty="0" smtClean="0"/>
              <a:t>// the console by creating an instance of the</a:t>
            </a:r>
          </a:p>
          <a:p>
            <a:pPr>
              <a:buNone/>
            </a:pPr>
            <a:r>
              <a:rPr lang="en-US" sz="1400" dirty="0" smtClean="0"/>
              <a:t>// Greeter class and then calling the Greeter</a:t>
            </a:r>
          </a:p>
          <a:p>
            <a:pPr>
              <a:buNone/>
            </a:pPr>
            <a:r>
              <a:rPr lang="en-US" sz="1400" dirty="0" smtClean="0"/>
              <a:t>// object’s </a:t>
            </a:r>
            <a:r>
              <a:rPr lang="en-US" sz="1400" dirty="0" err="1" smtClean="0"/>
              <a:t>sayHello</a:t>
            </a:r>
            <a:r>
              <a:rPr lang="en-US" sz="1400" dirty="0" smtClean="0"/>
              <a:t> method.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HelloApp2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	public static void main (String [ ] </a:t>
            </a:r>
            <a:r>
              <a:rPr lang="en-US" sz="1400" dirty="0" err="1" smtClean="0"/>
              <a:t>args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Greeter </a:t>
            </a:r>
            <a:r>
              <a:rPr lang="en-US" sz="1400" dirty="0" err="1" smtClean="0"/>
              <a:t>myGreeterObject</a:t>
            </a:r>
            <a:r>
              <a:rPr lang="en-US" sz="1400" dirty="0" smtClean="0"/>
              <a:t> = new Greeter ( ) 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en-US" sz="1400" dirty="0" err="1" smtClean="0"/>
              <a:t>myGreeterObject.sayHello</a:t>
            </a:r>
            <a:r>
              <a:rPr lang="en-US" sz="1400" dirty="0" smtClean="0"/>
              <a:t> ( ) 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47310" y="1620080"/>
            <a:ext cx="582339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Greeter.java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This class creates a Greeter Object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// that displays a hello message 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the console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class Greeter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public void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sayHello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(“Hello, World!”)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419" y="5834130"/>
            <a:ext cx="8624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Java requires that each public class be stored in a separate file with the same name as the class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1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b="1" dirty="0" smtClean="0"/>
              <a:t>HelloApp2.java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// This application displays a hello message on</a:t>
            </a:r>
          </a:p>
          <a:p>
            <a:pPr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// the console by creating an instance of the</a:t>
            </a:r>
          </a:p>
          <a:p>
            <a:pPr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// Greeter class and then calling the Greeter</a:t>
            </a:r>
          </a:p>
          <a:p>
            <a:pPr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// object’s </a:t>
            </a:r>
            <a:r>
              <a:rPr lang="en-US" sz="1500" dirty="0" err="1" smtClean="0">
                <a:solidFill>
                  <a:srgbClr val="FF0000"/>
                </a:solidFill>
              </a:rPr>
              <a:t>sayHello</a:t>
            </a:r>
            <a:r>
              <a:rPr lang="en-US" sz="1500" dirty="0" smtClean="0">
                <a:solidFill>
                  <a:srgbClr val="FF0000"/>
                </a:solidFill>
              </a:rPr>
              <a:t> method.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public class HelloApp2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	public static void main (String [ ] </a:t>
            </a:r>
            <a:r>
              <a:rPr lang="en-US" sz="1500" dirty="0" err="1" smtClean="0"/>
              <a:t>args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	Greeter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= new Greeter ( ) ;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myGreeterObject.sayHello</a:t>
            </a:r>
            <a:r>
              <a:rPr lang="en-US" sz="1500" dirty="0" smtClean="0"/>
              <a:t> ( ) 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sz="1500" dirty="0" smtClean="0"/>
              <a:t>End-of-line comments explain the functionality of the program and how it works.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b="1" dirty="0" smtClean="0"/>
              <a:t>HelloApp2.java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// This application displays a hello message on</a:t>
            </a:r>
          </a:p>
          <a:p>
            <a:pPr>
              <a:buNone/>
            </a:pPr>
            <a:r>
              <a:rPr lang="en-US" sz="1500" dirty="0" smtClean="0"/>
              <a:t>// the console by creating an instance of the</a:t>
            </a:r>
          </a:p>
          <a:p>
            <a:pPr>
              <a:buNone/>
            </a:pPr>
            <a:r>
              <a:rPr lang="en-US" sz="1500" dirty="0" smtClean="0"/>
              <a:t>// Greeter class and then calling the Greeter</a:t>
            </a:r>
          </a:p>
          <a:p>
            <a:pPr>
              <a:buNone/>
            </a:pPr>
            <a:r>
              <a:rPr lang="en-US" sz="1500" dirty="0" smtClean="0"/>
              <a:t>// object’s </a:t>
            </a:r>
            <a:r>
              <a:rPr lang="en-US" sz="1500" dirty="0" err="1" smtClean="0"/>
              <a:t>sayHello</a:t>
            </a:r>
            <a:r>
              <a:rPr lang="en-US" sz="1500" dirty="0" smtClean="0"/>
              <a:t> method.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public class HelloApp2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	public static void main (String [ ] </a:t>
            </a:r>
            <a:r>
              <a:rPr lang="en-US" sz="1500" dirty="0" err="1" smtClean="0"/>
              <a:t>args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	Greeter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= new Greeter ( ) ;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myGreeterObject.sayHello</a:t>
            </a:r>
            <a:r>
              <a:rPr lang="en-US" sz="1500" dirty="0" smtClean="0"/>
              <a:t> ( ) 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sz="1500" dirty="0" smtClean="0"/>
              <a:t>Begins the HelloApp2 class with the public class-declaration</a:t>
            </a:r>
          </a:p>
          <a:p>
            <a:r>
              <a:rPr lang="en-US" sz="1500" dirty="0" smtClean="0"/>
              <a:t>Since the public keyword </a:t>
            </a:r>
            <a:r>
              <a:rPr lang="en-US" sz="1500" smtClean="0"/>
              <a:t>is used,  </a:t>
            </a:r>
            <a:r>
              <a:rPr lang="en-US" sz="1500" dirty="0" smtClean="0"/>
              <a:t>a file named HelloApp2.java must contain this class</a:t>
            </a:r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b="1" dirty="0" smtClean="0"/>
              <a:t>HelloApp2.java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// This application displays a hello message on</a:t>
            </a:r>
          </a:p>
          <a:p>
            <a:pPr>
              <a:buNone/>
            </a:pPr>
            <a:r>
              <a:rPr lang="en-US" sz="1500" dirty="0" smtClean="0"/>
              <a:t>// the console by creating an instance of the</a:t>
            </a:r>
          </a:p>
          <a:p>
            <a:pPr>
              <a:buNone/>
            </a:pPr>
            <a:r>
              <a:rPr lang="en-US" sz="1500" dirty="0" smtClean="0"/>
              <a:t>// Greeter class and then calling the Greeter</a:t>
            </a:r>
          </a:p>
          <a:p>
            <a:pPr>
              <a:buNone/>
            </a:pPr>
            <a:r>
              <a:rPr lang="en-US" sz="1500" dirty="0" smtClean="0"/>
              <a:t>// object’s </a:t>
            </a:r>
            <a:r>
              <a:rPr lang="en-US" sz="1500" dirty="0" err="1" smtClean="0"/>
              <a:t>sayHello</a:t>
            </a:r>
            <a:r>
              <a:rPr lang="en-US" sz="1500" dirty="0" smtClean="0"/>
              <a:t> method.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public class HelloApp2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	</a:t>
            </a:r>
            <a:r>
              <a:rPr lang="en-US" sz="1500" dirty="0" smtClean="0">
                <a:solidFill>
                  <a:srgbClr val="FF0000"/>
                </a:solidFill>
              </a:rPr>
              <a:t>public static void main (String [ ] </a:t>
            </a:r>
            <a:r>
              <a:rPr lang="en-US" sz="1500" dirty="0" err="1" smtClean="0">
                <a:solidFill>
                  <a:srgbClr val="FF0000"/>
                </a:solidFill>
              </a:rPr>
              <a:t>args</a:t>
            </a:r>
            <a:r>
              <a:rPr lang="en-US" sz="1500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	Greeter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= new Greeter ( ) ;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myGreeterObject.sayHello</a:t>
            </a:r>
            <a:r>
              <a:rPr lang="en-US" sz="1500" dirty="0" smtClean="0"/>
              <a:t> ( ) 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sz="1500" dirty="0" smtClean="0"/>
              <a:t>A main method is declared as it is in ALL java programs</a:t>
            </a:r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289"/>
            <a:ext cx="845498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b="1" dirty="0" smtClean="0"/>
              <a:t>HelloApp2.java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// This application displays a hello message on</a:t>
            </a:r>
          </a:p>
          <a:p>
            <a:pPr>
              <a:buNone/>
            </a:pPr>
            <a:r>
              <a:rPr lang="en-US" sz="1500" dirty="0" smtClean="0"/>
              <a:t>// the console by creating an instance of the</a:t>
            </a:r>
          </a:p>
          <a:p>
            <a:pPr>
              <a:buNone/>
            </a:pPr>
            <a:r>
              <a:rPr lang="en-US" sz="1500" dirty="0" smtClean="0"/>
              <a:t>// Greeter class and then calling the Greeter</a:t>
            </a:r>
          </a:p>
          <a:p>
            <a:pPr>
              <a:buNone/>
            </a:pPr>
            <a:r>
              <a:rPr lang="en-US" sz="1500" dirty="0" smtClean="0"/>
              <a:t>// object’s </a:t>
            </a:r>
            <a:r>
              <a:rPr lang="en-US" sz="1500" dirty="0" err="1" smtClean="0"/>
              <a:t>sayHello</a:t>
            </a:r>
            <a:r>
              <a:rPr lang="en-US" sz="1500" dirty="0" smtClean="0"/>
              <a:t> method.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public class HelloApp2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	public static void main (String [ ] </a:t>
            </a:r>
            <a:r>
              <a:rPr lang="en-US" sz="1500" dirty="0" err="1" smtClean="0"/>
              <a:t>args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smtClean="0">
                <a:solidFill>
                  <a:srgbClr val="FF0000"/>
                </a:solidFill>
              </a:rPr>
              <a:t>Greeter </a:t>
            </a:r>
            <a:r>
              <a:rPr lang="en-US" sz="1500" dirty="0" err="1" smtClean="0">
                <a:solidFill>
                  <a:srgbClr val="FF0000"/>
                </a:solidFill>
              </a:rPr>
              <a:t>myGreeterObject</a:t>
            </a:r>
            <a:r>
              <a:rPr lang="en-US" sz="1500" dirty="0" smtClean="0">
                <a:solidFill>
                  <a:srgbClr val="FF0000"/>
                </a:solidFill>
              </a:rPr>
              <a:t> = new Greeter ( ) ;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myGreeterObject.sayHello</a:t>
            </a:r>
            <a:r>
              <a:rPr lang="en-US" sz="1500" dirty="0" smtClean="0"/>
              <a:t> ( ) 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sz="1500" dirty="0" smtClean="0"/>
              <a:t>The body of the main method creates a variable named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that can hold objects created from the Greeter class. </a:t>
            </a:r>
          </a:p>
          <a:p>
            <a:r>
              <a:rPr lang="en-US" sz="1500" dirty="0" smtClean="0"/>
              <a:t>Creates a new object using the Greeter class and assigns this object to the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variable</a:t>
            </a:r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Class: Code that defines the behavior of a Java programming element called an object</a:t>
            </a:r>
          </a:p>
          <a:p>
            <a:r>
              <a:rPr lang="en-US" dirty="0" smtClean="0"/>
              <a:t>Object: An entity that has both state and behavior</a:t>
            </a:r>
          </a:p>
          <a:p>
            <a:r>
              <a:rPr lang="en-US" dirty="0" smtClean="0"/>
              <a:t>State: Any data that the object might be keeping track of</a:t>
            </a:r>
          </a:p>
          <a:p>
            <a:r>
              <a:rPr lang="en-US" dirty="0" smtClean="0"/>
              <a:t>Behavior: Actions that the object can perform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26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289"/>
            <a:ext cx="845498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b="1" dirty="0" smtClean="0"/>
              <a:t>HelloApp2.java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// This application displays a hello message on</a:t>
            </a:r>
          </a:p>
          <a:p>
            <a:pPr>
              <a:buNone/>
            </a:pPr>
            <a:r>
              <a:rPr lang="en-US" sz="1500" dirty="0" smtClean="0"/>
              <a:t>// the console by creating an instance of the</a:t>
            </a:r>
          </a:p>
          <a:p>
            <a:pPr>
              <a:buNone/>
            </a:pPr>
            <a:r>
              <a:rPr lang="en-US" sz="1500" dirty="0" smtClean="0"/>
              <a:t>// Greeter class and then calling the Greeter</a:t>
            </a:r>
          </a:p>
          <a:p>
            <a:pPr>
              <a:buNone/>
            </a:pPr>
            <a:r>
              <a:rPr lang="en-US" sz="1500" dirty="0" smtClean="0"/>
              <a:t>// object’s </a:t>
            </a:r>
            <a:r>
              <a:rPr lang="en-US" sz="1500" dirty="0" err="1" smtClean="0"/>
              <a:t>sayHello</a:t>
            </a:r>
            <a:r>
              <a:rPr lang="en-US" sz="1500" dirty="0" smtClean="0"/>
              <a:t> method.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public class HelloApp2</a:t>
            </a:r>
          </a:p>
          <a:p>
            <a:pPr>
              <a:buNone/>
            </a:pPr>
            <a:r>
              <a:rPr lang="en-US" sz="1500" dirty="0" smtClean="0"/>
              <a:t>{</a:t>
            </a:r>
          </a:p>
          <a:p>
            <a:pPr>
              <a:buNone/>
            </a:pPr>
            <a:r>
              <a:rPr lang="en-US" sz="1500" dirty="0" smtClean="0"/>
              <a:t>		public static void main (String [ ] </a:t>
            </a:r>
            <a:r>
              <a:rPr lang="en-US" sz="1500" dirty="0" err="1" smtClean="0"/>
              <a:t>args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500" dirty="0" smtClean="0"/>
              <a:t>		{</a:t>
            </a:r>
          </a:p>
          <a:p>
            <a:pPr>
              <a:buNone/>
            </a:pPr>
            <a:r>
              <a:rPr lang="en-US" sz="1500" dirty="0" smtClean="0"/>
              <a:t>			Greeter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= new Greeter ( ) ;</a:t>
            </a:r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>
                <a:solidFill>
                  <a:srgbClr val="FF0000"/>
                </a:solidFill>
              </a:rPr>
              <a:t>myGreeterObject.sayHello</a:t>
            </a:r>
            <a:r>
              <a:rPr lang="en-US" sz="1500" dirty="0" smtClean="0">
                <a:solidFill>
                  <a:srgbClr val="FF0000"/>
                </a:solidFill>
              </a:rPr>
              <a:t> ( ) ;</a:t>
            </a:r>
          </a:p>
          <a:p>
            <a:pPr>
              <a:buNone/>
            </a:pPr>
            <a:r>
              <a:rPr lang="en-US" sz="1500" dirty="0" smtClean="0"/>
              <a:t>		}</a:t>
            </a:r>
          </a:p>
          <a:p>
            <a:pPr>
              <a:buNone/>
            </a:pPr>
            <a:r>
              <a:rPr lang="en-US" sz="1500" dirty="0" smtClean="0"/>
              <a:t>}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sz="1500" dirty="0" smtClean="0"/>
              <a:t>Calls the </a:t>
            </a:r>
            <a:r>
              <a:rPr lang="en-US" sz="1500" dirty="0" err="1" smtClean="0"/>
              <a:t>myGreeterObject</a:t>
            </a:r>
            <a:r>
              <a:rPr lang="en-US" sz="1500" dirty="0" smtClean="0"/>
              <a:t> object’s </a:t>
            </a:r>
            <a:r>
              <a:rPr lang="en-US" sz="1500" dirty="0" err="1" smtClean="0"/>
              <a:t>sayHello</a:t>
            </a:r>
            <a:r>
              <a:rPr lang="en-US" sz="1500" dirty="0" smtClean="0"/>
              <a:t> method (this method in Greeter.java  displays “Hello, World!”)</a:t>
            </a:r>
          </a:p>
          <a:p>
            <a:endParaRPr lang="en-US" sz="1500" dirty="0" smtClean="0"/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19" y="1600200"/>
            <a:ext cx="52545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 smtClean="0"/>
              <a:t>HelloApp2.java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// This application displays a hello message on</a:t>
            </a:r>
          </a:p>
          <a:p>
            <a:pPr>
              <a:buNone/>
            </a:pPr>
            <a:r>
              <a:rPr lang="en-US" sz="1400" dirty="0" smtClean="0"/>
              <a:t>// the console by creating an instance of the</a:t>
            </a:r>
          </a:p>
          <a:p>
            <a:pPr>
              <a:buNone/>
            </a:pPr>
            <a:r>
              <a:rPr lang="en-US" sz="1400" dirty="0" smtClean="0"/>
              <a:t>// Greeter class and then calling the Greeter</a:t>
            </a:r>
          </a:p>
          <a:p>
            <a:pPr>
              <a:buNone/>
            </a:pPr>
            <a:r>
              <a:rPr lang="en-US" sz="1400" dirty="0" smtClean="0"/>
              <a:t>// object’s </a:t>
            </a:r>
            <a:r>
              <a:rPr lang="en-US" sz="1400" dirty="0" err="1" smtClean="0"/>
              <a:t>sayHello</a:t>
            </a:r>
            <a:r>
              <a:rPr lang="en-US" sz="1400" dirty="0" smtClean="0"/>
              <a:t> method.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HelloApp2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	public static void main (String [ ] </a:t>
            </a:r>
            <a:r>
              <a:rPr lang="en-US" sz="1400" dirty="0" err="1" smtClean="0"/>
              <a:t>args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Greeter </a:t>
            </a:r>
            <a:r>
              <a:rPr lang="en-US" sz="1400" dirty="0" err="1" smtClean="0"/>
              <a:t>myGreeterObject</a:t>
            </a:r>
            <a:r>
              <a:rPr lang="en-US" sz="1400" dirty="0" smtClean="0"/>
              <a:t> = new Greeter ( ) 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en-US" sz="1400" dirty="0" err="1" smtClean="0"/>
              <a:t>myGreeterObject.sayHello</a:t>
            </a:r>
            <a:r>
              <a:rPr lang="en-US" sz="1400" dirty="0" smtClean="0"/>
              <a:t> ( ) 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47310" y="1620080"/>
            <a:ext cx="582339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Greeter.java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This class creates a Greeter Object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// that displays a hello message 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the console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p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class Greeter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public void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sayHello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(“Hello, World!”)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	public void </a:t>
            </a:r>
            <a:r>
              <a:rPr lang="en-US" dirty="0" err="1" smtClean="0"/>
              <a:t>sayHello</a:t>
            </a:r>
            <a:r>
              <a:rPr lang="en-US" dirty="0" smtClean="0"/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/>
              <a:t>System.out.println</a:t>
            </a:r>
            <a:r>
              <a:rPr lang="en-US" dirty="0" smtClean="0"/>
              <a:t> (“Hello, World!”) 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Starts with end-of-line comments that identify the function of the program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/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/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	public void </a:t>
            </a:r>
            <a:r>
              <a:rPr lang="en-US" dirty="0" err="1" smtClean="0"/>
              <a:t>sayHello</a:t>
            </a:r>
            <a:r>
              <a:rPr lang="en-US" dirty="0" smtClean="0"/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/>
              <a:t>System.out.println</a:t>
            </a:r>
            <a:r>
              <a:rPr lang="en-US" dirty="0" smtClean="0"/>
              <a:t> (“Hello, World!”) 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Declares a public class declaration.</a:t>
            </a:r>
          </a:p>
          <a:p>
            <a:pPr>
              <a:defRPr/>
            </a:pPr>
            <a:r>
              <a:rPr lang="en-US" dirty="0" smtClean="0"/>
              <a:t>Allows HelloApp2 class to access Greeter class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/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/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	public void </a:t>
            </a:r>
            <a:r>
              <a:rPr lang="en-US" dirty="0" err="1" smtClean="0">
                <a:solidFill>
                  <a:srgbClr val="FF0000"/>
                </a:solidFill>
              </a:rPr>
              <a:t>sayHello</a:t>
            </a:r>
            <a:r>
              <a:rPr lang="en-US" dirty="0" smtClean="0">
                <a:solidFill>
                  <a:srgbClr val="FF0000"/>
                </a:solidFill>
              </a:rPr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/>
              <a:t>System.out.println</a:t>
            </a:r>
            <a:r>
              <a:rPr lang="en-US" dirty="0" smtClean="0"/>
              <a:t> (“Hello, World!”) 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sayHello</a:t>
            </a:r>
            <a:r>
              <a:rPr lang="en-US" dirty="0" smtClean="0"/>
              <a:t> method is declared using the public keyword so that it is available to other classes that use the Greeter class.</a:t>
            </a:r>
          </a:p>
          <a:p>
            <a:pPr>
              <a:defRPr/>
            </a:pPr>
            <a:r>
              <a:rPr lang="en-US" dirty="0" smtClean="0"/>
              <a:t>void keyword indicates that this method does not provide any data back to the class that calls it. </a:t>
            </a:r>
          </a:p>
          <a:p>
            <a:pPr>
              <a:defRPr/>
            </a:pPr>
            <a:r>
              <a:rPr lang="en-US" dirty="0" err="1" smtClean="0"/>
              <a:t>sayHello</a:t>
            </a:r>
            <a:r>
              <a:rPr lang="en-US" dirty="0" smtClean="0"/>
              <a:t> provides the identifier for the method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/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/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/>
              <a:t>public void </a:t>
            </a:r>
            <a:r>
              <a:rPr lang="en-US" dirty="0" err="1" smtClean="0"/>
              <a:t>sayHello</a:t>
            </a:r>
            <a:r>
              <a:rPr lang="en-US" dirty="0" smtClean="0"/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System.out.println</a:t>
            </a:r>
            <a:r>
              <a:rPr lang="en-US" dirty="0" smtClean="0">
                <a:solidFill>
                  <a:srgbClr val="FF0000"/>
                </a:solidFill>
              </a:rPr>
              <a:t> (“Hello, World!”) 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Body of method consists of one statement. </a:t>
            </a:r>
          </a:p>
          <a:p>
            <a:pPr>
              <a:defRPr/>
            </a:pPr>
            <a:r>
              <a:rPr lang="en-US" dirty="0" smtClean="0"/>
              <a:t>Displays “Hello, World!” on the console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19" y="1600200"/>
            <a:ext cx="52545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 smtClean="0"/>
              <a:t>HelloApp2.java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// This application displays a hello message on</a:t>
            </a:r>
          </a:p>
          <a:p>
            <a:pPr>
              <a:buNone/>
            </a:pPr>
            <a:r>
              <a:rPr lang="en-US" sz="1400" dirty="0" smtClean="0"/>
              <a:t>// the console by creating an instance of the</a:t>
            </a:r>
          </a:p>
          <a:p>
            <a:pPr>
              <a:buNone/>
            </a:pPr>
            <a:r>
              <a:rPr lang="en-US" sz="1400" dirty="0" smtClean="0"/>
              <a:t>// Greeter class and then calling the Greeter</a:t>
            </a:r>
          </a:p>
          <a:p>
            <a:pPr>
              <a:buNone/>
            </a:pPr>
            <a:r>
              <a:rPr lang="en-US" sz="1400" dirty="0" smtClean="0"/>
              <a:t>// object’s </a:t>
            </a:r>
            <a:r>
              <a:rPr lang="en-US" sz="1400" dirty="0" err="1" smtClean="0"/>
              <a:t>sayHello</a:t>
            </a:r>
            <a:r>
              <a:rPr lang="en-US" sz="1400" dirty="0" smtClean="0"/>
              <a:t> method.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HelloApp2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	public static void main (String [ ] </a:t>
            </a:r>
            <a:r>
              <a:rPr lang="en-US" sz="1400" dirty="0" err="1" smtClean="0"/>
              <a:t>args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Greeter </a:t>
            </a:r>
            <a:r>
              <a:rPr lang="en-US" sz="1400" dirty="0" err="1" smtClean="0"/>
              <a:t>myGreeterObject</a:t>
            </a:r>
            <a:r>
              <a:rPr lang="en-US" sz="1400" dirty="0" smtClean="0"/>
              <a:t> = new Greeter ( ) 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en-US" sz="1400" dirty="0" err="1" smtClean="0"/>
              <a:t>myGreeterObject.sayHello</a:t>
            </a:r>
            <a:r>
              <a:rPr lang="en-US" sz="1400" dirty="0" smtClean="0"/>
              <a:t> ( ) 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47310" y="1620080"/>
            <a:ext cx="582339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Greeter.java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This class creates a Greeter Object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// that displays a hello message 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the console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p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class Greeter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public void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sayHello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System.out.println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(“Hello, World!”)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419" y="5563671"/>
            <a:ext cx="84633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Defines a class that knows how to say “Hello, World!”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Creates an object from that class and asks that object to say “Hello, World!”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application does not know exactly how the Greeter object displays on the console, what it will display, or how it will be displayed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 Program That Uses An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19" y="1600200"/>
            <a:ext cx="52545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 smtClean="0"/>
              <a:t>HelloApp2.java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// This application displays a hello message on</a:t>
            </a:r>
          </a:p>
          <a:p>
            <a:pPr>
              <a:buNone/>
            </a:pPr>
            <a:r>
              <a:rPr lang="en-US" sz="1400" dirty="0" smtClean="0"/>
              <a:t>// the console by creating an instance of the</a:t>
            </a:r>
          </a:p>
          <a:p>
            <a:pPr>
              <a:buNone/>
            </a:pPr>
            <a:r>
              <a:rPr lang="en-US" sz="1400" dirty="0" smtClean="0"/>
              <a:t>// Greeter class and then calling the Greeter</a:t>
            </a:r>
          </a:p>
          <a:p>
            <a:pPr>
              <a:buNone/>
            </a:pPr>
            <a:r>
              <a:rPr lang="en-US" sz="1400" dirty="0" smtClean="0"/>
              <a:t>// object’s </a:t>
            </a:r>
            <a:r>
              <a:rPr lang="en-US" sz="1400" dirty="0" err="1" smtClean="0"/>
              <a:t>sayHello</a:t>
            </a:r>
            <a:r>
              <a:rPr lang="en-US" sz="1400" dirty="0" smtClean="0"/>
              <a:t> method.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HelloApp2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	public static void main (String [ ] </a:t>
            </a:r>
            <a:r>
              <a:rPr lang="en-US" sz="1400" dirty="0" err="1" smtClean="0"/>
              <a:t>args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Greeter </a:t>
            </a:r>
            <a:r>
              <a:rPr lang="en-US" sz="1400" dirty="0" err="1" smtClean="0"/>
              <a:t>myGreeterObject</a:t>
            </a:r>
            <a:r>
              <a:rPr lang="en-US" sz="1400" dirty="0" smtClean="0"/>
              <a:t> = new Greeter ( ) ;</a:t>
            </a:r>
          </a:p>
          <a:p>
            <a:pPr>
              <a:buNone/>
            </a:pPr>
            <a:r>
              <a:rPr lang="en-US" sz="1400" dirty="0" smtClean="0"/>
              <a:t>			</a:t>
            </a:r>
            <a:r>
              <a:rPr lang="en-US" sz="1400" dirty="0" err="1" smtClean="0"/>
              <a:t>myGreeterObject.sayHello</a:t>
            </a:r>
            <a:r>
              <a:rPr lang="en-US" sz="1400" dirty="0" smtClean="0"/>
              <a:t> ( ) 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09424" y="1620080"/>
            <a:ext cx="582339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Greeter.java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This class creates a Greeter Object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// that displays a hello message 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// the console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import </a:t>
            </a:r>
            <a:r>
              <a:rPr lang="en-US" sz="1400" dirty="0" err="1" smtClean="0"/>
              <a:t>javax.swing.JOptionPane</a:t>
            </a:r>
            <a:r>
              <a:rPr lang="en-US" sz="1400" dirty="0" smtClean="0"/>
              <a:t>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p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class Greeter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public void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sayHello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JOptionPane.showMessageDialog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(null,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		&lt;&lt;Hello, World!&gt;&gt;, &lt;&lt;Greeter&gt;&gt;,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JOptionPane.INFORMATION_MESSAGE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dirty="0" smtClean="0"/>
              <a:t>	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419" y="5932978"/>
            <a:ext cx="8463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Accomplishes the same thing by making the Greeter class to use a Java library class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changes are required for HelloApp2.java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Java API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/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/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 err="1" smtClean="0"/>
              <a:t>javax.swing.</a:t>
            </a:r>
            <a:r>
              <a:rPr lang="en-US" dirty="0" err="1" smtClean="0">
                <a:solidFill>
                  <a:srgbClr val="FF0000"/>
                </a:solidFill>
              </a:rPr>
              <a:t>JOptionPane</a:t>
            </a:r>
            <a:r>
              <a:rPr lang="en-US" dirty="0" smtClean="0"/>
              <a:t>;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	public void </a:t>
            </a:r>
            <a:r>
              <a:rPr lang="en-US" dirty="0" err="1" smtClean="0"/>
              <a:t>sayHello</a:t>
            </a:r>
            <a:r>
              <a:rPr lang="en-US" dirty="0" smtClean="0"/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/>
              <a:t>JOptionPane.showMessageDialog</a:t>
            </a:r>
            <a:r>
              <a:rPr lang="en-US" dirty="0" smtClean="0"/>
              <a:t> (null,</a:t>
            </a:r>
          </a:p>
          <a:p>
            <a:pPr lvl="0">
              <a:buNone/>
              <a:defRPr/>
            </a:pPr>
            <a:r>
              <a:rPr lang="en-US" dirty="0" smtClean="0"/>
              <a:t>				&lt;&lt;Hello, World!&gt;&gt;, &lt;&lt;Greeter&gt;&gt;,</a:t>
            </a:r>
          </a:p>
          <a:p>
            <a:pPr lvl="0">
              <a:buNone/>
              <a:defRPr/>
            </a:pPr>
            <a:r>
              <a:rPr lang="en-US" dirty="0" smtClean="0"/>
              <a:t>				</a:t>
            </a:r>
            <a:r>
              <a:rPr lang="en-US" dirty="0" err="1" smtClean="0"/>
              <a:t>JOptionPane.INFORMATION_MESSAGE</a:t>
            </a:r>
            <a:r>
              <a:rPr lang="en-US" dirty="0" smtClean="0"/>
              <a:t>);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import keyword to lets  the compiler know that the program is using a class that is defined by the Java API</a:t>
            </a:r>
          </a:p>
          <a:p>
            <a:pPr>
              <a:defRPr/>
            </a:pPr>
            <a:r>
              <a:rPr lang="en-US" dirty="0" smtClean="0"/>
              <a:t>imported class is called </a:t>
            </a:r>
            <a:r>
              <a:rPr lang="en-US" dirty="0" err="1" smtClean="0"/>
              <a:t>JOptionPane</a:t>
            </a:r>
            <a:endParaRPr lang="en-US" dirty="0" smtClean="0"/>
          </a:p>
          <a:p>
            <a:pPr>
              <a:buNone/>
              <a:defRPr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06851" y="1417638"/>
            <a:ext cx="42371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import trivia: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import statements must appear  at the beginning of a class file, even before any class declarations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You can include as many import statements as are necessary to import all the classes used by your program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import </a:t>
            </a:r>
            <a:r>
              <a:rPr lang="en-US" dirty="0" err="1" smtClean="0"/>
              <a:t>javax.swing</a:t>
            </a:r>
            <a:r>
              <a:rPr lang="en-US" dirty="0" smtClean="0"/>
              <a:t>.*;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This statement can be used to import all classes from a particular package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Java API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6662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  <a:defRPr/>
            </a:pPr>
            <a:r>
              <a:rPr lang="en-US" b="1" dirty="0" smtClean="0"/>
              <a:t>Greeter.java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// This class creates a Greeter Object</a:t>
            </a:r>
          </a:p>
          <a:p>
            <a:pPr lvl="0">
              <a:buNone/>
              <a:defRPr/>
            </a:pPr>
            <a:r>
              <a:rPr lang="en-US" dirty="0" smtClean="0"/>
              <a:t>// that displays a hello message on</a:t>
            </a:r>
          </a:p>
          <a:p>
            <a:pPr lvl="0">
              <a:buNone/>
              <a:defRPr/>
            </a:pPr>
            <a:r>
              <a:rPr lang="en-US" dirty="0" smtClean="0"/>
              <a:t>// the console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import </a:t>
            </a:r>
            <a:r>
              <a:rPr lang="en-US" dirty="0" err="1" smtClean="0">
                <a:solidFill>
                  <a:srgbClr val="FF0000"/>
                </a:solidFill>
              </a:rPr>
              <a:t>javax.swing.</a:t>
            </a:r>
            <a:r>
              <a:rPr lang="en-US" dirty="0" err="1" smtClean="0"/>
              <a:t>JOptionPane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>public class Greeter</a:t>
            </a:r>
          </a:p>
          <a:p>
            <a:pPr lvl="0">
              <a:buNone/>
              <a:defRPr/>
            </a:pPr>
            <a:r>
              <a:rPr lang="en-US" dirty="0" smtClean="0"/>
              <a:t>{</a:t>
            </a:r>
          </a:p>
          <a:p>
            <a:pPr lvl="0">
              <a:buNone/>
              <a:defRPr/>
            </a:pPr>
            <a:r>
              <a:rPr lang="en-US" dirty="0" smtClean="0"/>
              <a:t>		public void </a:t>
            </a:r>
            <a:r>
              <a:rPr lang="en-US" dirty="0" err="1" smtClean="0"/>
              <a:t>sayHello</a:t>
            </a:r>
            <a:r>
              <a:rPr lang="en-US" dirty="0" smtClean="0"/>
              <a:t> ( )</a:t>
            </a:r>
          </a:p>
          <a:p>
            <a:pPr lvl="0">
              <a:buNone/>
              <a:defRPr/>
            </a:pPr>
            <a:r>
              <a:rPr lang="en-US" dirty="0" smtClean="0"/>
              <a:t>		{</a:t>
            </a:r>
          </a:p>
          <a:p>
            <a:pPr lvl="0">
              <a:buNone/>
              <a:defRPr/>
            </a:pPr>
            <a:r>
              <a:rPr lang="en-US" dirty="0" smtClean="0"/>
              <a:t>			</a:t>
            </a:r>
            <a:r>
              <a:rPr lang="en-US" dirty="0" err="1" smtClean="0"/>
              <a:t>JOptionPane.showMessageDialog</a:t>
            </a:r>
            <a:r>
              <a:rPr lang="en-US" dirty="0" smtClean="0"/>
              <a:t> (null,</a:t>
            </a:r>
          </a:p>
          <a:p>
            <a:pPr lvl="0">
              <a:buNone/>
              <a:defRPr/>
            </a:pPr>
            <a:r>
              <a:rPr lang="en-US" dirty="0" smtClean="0"/>
              <a:t>				&lt;&lt;Hello, World!&gt;&gt;, &lt;&lt;Greeter&gt;&gt;,</a:t>
            </a:r>
          </a:p>
          <a:p>
            <a:pPr lvl="0">
              <a:buNone/>
              <a:defRPr/>
            </a:pPr>
            <a:r>
              <a:rPr lang="en-US" dirty="0" smtClean="0"/>
              <a:t>				</a:t>
            </a:r>
            <a:r>
              <a:rPr lang="en-US" dirty="0" err="1" smtClean="0"/>
              <a:t>JOptionPane.INFORMATION_MESSAGE</a:t>
            </a:r>
            <a:r>
              <a:rPr lang="en-US" dirty="0" smtClean="0"/>
              <a:t>);</a:t>
            </a:r>
          </a:p>
          <a:p>
            <a:pPr lvl="0">
              <a:buNone/>
              <a:defRPr/>
            </a:pPr>
            <a:r>
              <a:rPr lang="en-US" dirty="0" smtClean="0"/>
              <a:t>		}</a:t>
            </a:r>
          </a:p>
          <a:p>
            <a:pPr lvl="0">
              <a:buNone/>
              <a:defRPr/>
            </a:pP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 Java API is full of thousands of classes</a:t>
            </a:r>
          </a:p>
          <a:p>
            <a:pPr>
              <a:defRPr/>
            </a:pPr>
            <a:r>
              <a:rPr lang="en-US" dirty="0" smtClean="0"/>
              <a:t>Java groups classes into manageable groups called packages</a:t>
            </a:r>
          </a:p>
          <a:p>
            <a:pPr>
              <a:defRPr/>
            </a:pPr>
            <a:r>
              <a:rPr lang="en-US" dirty="0" err="1" smtClean="0"/>
              <a:t>JOptionPane</a:t>
            </a:r>
            <a:r>
              <a:rPr lang="en-US" dirty="0" smtClean="0"/>
              <a:t> is contained within the </a:t>
            </a:r>
            <a:r>
              <a:rPr lang="en-US" dirty="0" err="1" smtClean="0"/>
              <a:t>javax.swing</a:t>
            </a:r>
            <a:r>
              <a:rPr lang="en-US" dirty="0" smtClean="0"/>
              <a:t> package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Difference Between Class and Object</a:t>
            </a:r>
          </a:p>
          <a:p>
            <a:r>
              <a:rPr lang="en-US" dirty="0" smtClean="0"/>
              <a:t>Class – A plan for an object</a:t>
            </a:r>
          </a:p>
          <a:p>
            <a:r>
              <a:rPr lang="en-US" dirty="0" smtClean="0"/>
              <a:t>Object – An instance of a class</a:t>
            </a:r>
          </a:p>
          <a:p>
            <a:endParaRPr lang="en-US" dirty="0"/>
          </a:p>
          <a:p>
            <a:r>
              <a:rPr lang="en-US" dirty="0" smtClean="0"/>
              <a:t>Blueprint – A plan for a house</a:t>
            </a:r>
          </a:p>
          <a:p>
            <a:r>
              <a:rPr lang="en-US" dirty="0" smtClean="0"/>
              <a:t>House – An implementation of a blueprint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9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Difference Between Class and Object</a:t>
            </a:r>
          </a:p>
          <a:p>
            <a:r>
              <a:rPr lang="en-US" dirty="0" smtClean="0"/>
              <a:t>Class – A plan for an object</a:t>
            </a:r>
          </a:p>
          <a:p>
            <a:r>
              <a:rPr lang="en-US" dirty="0" smtClean="0"/>
              <a:t>Object – An instance of a class</a:t>
            </a:r>
          </a:p>
          <a:p>
            <a:pPr lvl="1"/>
            <a:r>
              <a:rPr lang="en-US" dirty="0" smtClean="0"/>
              <a:t>When an object is created, Java sets aside computer memory sufficient to hold the data stored by the object.</a:t>
            </a:r>
          </a:p>
          <a:p>
            <a:pPr lvl="1"/>
            <a:r>
              <a:rPr lang="en-US" dirty="0" smtClean="0"/>
              <a:t>Each instance of a class has its own data independent of the data used by other instances of the same class</a:t>
            </a:r>
          </a:p>
        </p:txBody>
      </p:sp>
    </p:spTree>
    <p:extLst>
      <p:ext uri="{BB962C8B-B14F-4D97-AF65-F5344CB8AC3E}">
        <p14:creationId xmlns:p14="http://schemas.microsoft.com/office/powerpoint/2010/main" val="2964538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Understanding Static Methods</a:t>
            </a:r>
          </a:p>
          <a:p>
            <a:r>
              <a:rPr lang="en-US" dirty="0" smtClean="0"/>
              <a:t>You do not always have to create an instance of a class to use the methods of a class.</a:t>
            </a:r>
          </a:p>
        </p:txBody>
      </p:sp>
    </p:spTree>
    <p:extLst>
      <p:ext uri="{BB962C8B-B14F-4D97-AF65-F5344CB8AC3E}">
        <p14:creationId xmlns:p14="http://schemas.microsoft.com/office/powerpoint/2010/main" val="3150437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Understanding Static Methods</a:t>
            </a:r>
          </a:p>
          <a:p>
            <a:pPr>
              <a:buNone/>
            </a:pPr>
            <a:endParaRPr lang="en-US" sz="2300" dirty="0" smtClean="0"/>
          </a:p>
          <a:p>
            <a:pPr>
              <a:buNone/>
            </a:pPr>
            <a:r>
              <a:rPr lang="en-US" sz="2300" dirty="0" smtClean="0"/>
              <a:t>public class </a:t>
            </a:r>
            <a:r>
              <a:rPr lang="en-US" sz="2300" dirty="0" err="1" smtClean="0"/>
              <a:t>HelloApp</a:t>
            </a:r>
            <a:endParaRPr lang="en-US" sz="2300" dirty="0" smtClean="0"/>
          </a:p>
          <a:p>
            <a:pPr>
              <a:buNone/>
            </a:pPr>
            <a:r>
              <a:rPr lang="en-US" sz="2300" dirty="0" smtClean="0"/>
              <a:t>{</a:t>
            </a:r>
          </a:p>
          <a:p>
            <a:pPr>
              <a:buNone/>
            </a:pPr>
            <a:r>
              <a:rPr lang="en-US" sz="2300" dirty="0" smtClean="0"/>
              <a:t>    public static void main (String [] </a:t>
            </a:r>
            <a:r>
              <a:rPr lang="en-US" sz="2300" dirty="0" err="1" smtClean="0"/>
              <a:t>args</a:t>
            </a:r>
            <a:r>
              <a:rPr lang="en-US" sz="2300" dirty="0" smtClean="0"/>
              <a:t>)</a:t>
            </a:r>
          </a:p>
          <a:p>
            <a:pPr>
              <a:buNone/>
            </a:pPr>
            <a:r>
              <a:rPr lang="en-US" sz="2300" dirty="0" smtClean="0"/>
              <a:t>    {</a:t>
            </a:r>
          </a:p>
          <a:p>
            <a:pPr>
              <a:buNone/>
            </a:pPr>
            <a:r>
              <a:rPr lang="en-US" sz="2300" dirty="0" smtClean="0"/>
              <a:t>        </a:t>
            </a:r>
            <a:r>
              <a:rPr lang="en-US" sz="2300" dirty="0" err="1" smtClean="0"/>
              <a:t>System.out.println</a:t>
            </a:r>
            <a:r>
              <a:rPr lang="en-US" sz="2300" dirty="0" smtClean="0"/>
              <a:t> ("Hello, World!");       </a:t>
            </a:r>
          </a:p>
          <a:p>
            <a:pPr>
              <a:buNone/>
            </a:pPr>
            <a:r>
              <a:rPr lang="en-US" sz="2300" dirty="0" smtClean="0"/>
              <a:t>    }</a:t>
            </a:r>
          </a:p>
          <a:p>
            <a:pPr>
              <a:buNone/>
            </a:pPr>
            <a:r>
              <a:rPr lang="en-US" sz="2300" dirty="0" smtClean="0"/>
              <a:t>}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dirty="0" smtClean="0"/>
              <a:t>Static can call the method without first creating an instance of the class. Static methods are called from classes, not from objects.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9312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Understanding Static Methods</a:t>
            </a:r>
          </a:p>
          <a:p>
            <a:pPr>
              <a:buNone/>
            </a:pPr>
            <a:endParaRPr lang="en-US" sz="2300" dirty="0" smtClean="0"/>
          </a:p>
          <a:p>
            <a:pPr>
              <a:buNone/>
            </a:pPr>
            <a:r>
              <a:rPr lang="en-US" sz="2300" dirty="0" smtClean="0"/>
              <a:t>public class </a:t>
            </a:r>
            <a:r>
              <a:rPr lang="en-US" sz="2300" dirty="0" err="1" smtClean="0"/>
              <a:t>HelloApp</a:t>
            </a:r>
            <a:endParaRPr lang="en-US" sz="2300" dirty="0" smtClean="0"/>
          </a:p>
          <a:p>
            <a:pPr>
              <a:buNone/>
            </a:pPr>
            <a:r>
              <a:rPr lang="en-US" sz="2300" dirty="0" smtClean="0"/>
              <a:t>{</a:t>
            </a:r>
          </a:p>
          <a:p>
            <a:pPr>
              <a:buNone/>
            </a:pPr>
            <a:r>
              <a:rPr lang="en-US" sz="2300" dirty="0" smtClean="0"/>
              <a:t>    public static void main (String [] </a:t>
            </a:r>
            <a:r>
              <a:rPr lang="en-US" sz="2300" dirty="0" err="1" smtClean="0"/>
              <a:t>args</a:t>
            </a:r>
            <a:r>
              <a:rPr lang="en-US" sz="2300" dirty="0" smtClean="0"/>
              <a:t>)</a:t>
            </a:r>
          </a:p>
          <a:p>
            <a:pPr>
              <a:buNone/>
            </a:pPr>
            <a:r>
              <a:rPr lang="en-US" sz="2300" dirty="0" smtClean="0"/>
              <a:t>    {</a:t>
            </a:r>
          </a:p>
          <a:p>
            <a:pPr>
              <a:buNone/>
            </a:pPr>
            <a:r>
              <a:rPr lang="en-US" sz="2300" dirty="0" smtClean="0"/>
              <a:t>        </a:t>
            </a:r>
            <a:r>
              <a:rPr lang="en-US" sz="2300" dirty="0" err="1" smtClean="0"/>
              <a:t>System.out.println</a:t>
            </a:r>
            <a:r>
              <a:rPr lang="en-US" sz="2300" dirty="0" smtClean="0"/>
              <a:t> ("Hello, World!");       </a:t>
            </a:r>
          </a:p>
          <a:p>
            <a:pPr>
              <a:buNone/>
            </a:pPr>
            <a:r>
              <a:rPr lang="en-US" sz="2300" dirty="0" smtClean="0"/>
              <a:t>    }</a:t>
            </a:r>
          </a:p>
          <a:p>
            <a:pPr>
              <a:buNone/>
            </a:pPr>
            <a:r>
              <a:rPr lang="en-US" sz="2300" dirty="0" smtClean="0"/>
              <a:t>}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dirty="0" smtClean="0"/>
              <a:t>Java does not create an instance of the application class. Instead, it calls the program’s static main method.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5457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Understanding Static Methods – </a:t>
            </a:r>
            <a:r>
              <a:rPr lang="en-US" b="1" dirty="0" smtClean="0"/>
              <a:t>Analogy Time!</a:t>
            </a:r>
            <a:endParaRPr lang="en-US" sz="2300" dirty="0" smtClean="0"/>
          </a:p>
          <a:p>
            <a:r>
              <a:rPr lang="en-US" dirty="0" smtClean="0"/>
              <a:t>A blueprint includes details about systems (electrical, water pipes etc.) but you can not turn on the hot water without building the house. </a:t>
            </a:r>
          </a:p>
          <a:p>
            <a:r>
              <a:rPr lang="en-US" dirty="0" smtClean="0"/>
              <a:t>A blueprint can be used to give you dimensions of different rooms. </a:t>
            </a:r>
          </a:p>
          <a:p>
            <a:r>
              <a:rPr lang="en-US" dirty="0" smtClean="0"/>
              <a:t>If a blueprint had a built-in calculator that displays the size of the living room when a the Living Room Button is pressed it would be like a static method in a class.</a:t>
            </a:r>
          </a:p>
          <a:p>
            <a:pPr lvl="1"/>
            <a:r>
              <a:rPr lang="en-US" dirty="0" smtClean="0"/>
              <a:t>You can activate it from the blueprint alone. </a:t>
            </a:r>
          </a:p>
          <a:p>
            <a:endParaRPr lang="en-US" dirty="0" smtClean="0"/>
          </a:p>
          <a:p>
            <a:r>
              <a:rPr lang="en-US" dirty="0" smtClean="0"/>
              <a:t>Many java programs are entirely made up of static methods though more advanced programs rely on one or more objects.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15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Creating An Object From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variable that provides a name you can use to refer to the object</a:t>
            </a:r>
          </a:p>
          <a:p>
            <a:pPr lvl="1"/>
            <a:r>
              <a:rPr lang="en-US" dirty="0" smtClean="0"/>
              <a:t>Use the Keyword new to create an instance of the class</a:t>
            </a:r>
          </a:p>
          <a:p>
            <a:pPr lvl="1"/>
            <a:r>
              <a:rPr lang="en-US" dirty="0" smtClean="0"/>
              <a:t>Assign the resulting object to the variable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ClassName</a:t>
            </a:r>
            <a:r>
              <a:rPr lang="en-US" dirty="0" smtClean="0"/>
              <a:t> </a:t>
            </a:r>
            <a:r>
              <a:rPr lang="en-US" dirty="0" err="1" smtClean="0"/>
              <a:t>variableName</a:t>
            </a:r>
            <a:r>
              <a:rPr lang="en-US" dirty="0" smtClean="0"/>
              <a:t> = new </a:t>
            </a:r>
            <a:r>
              <a:rPr lang="en-US" dirty="0" err="1" smtClean="0"/>
              <a:t>ClassName</a:t>
            </a:r>
            <a:r>
              <a:rPr lang="en-US" dirty="0" smtClean="0"/>
              <a:t> ( );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4168</TotalTime>
  <Words>1635</Words>
  <Application>Microsoft Macintosh PowerPoint</Application>
  <PresentationFormat>On-screen Show (4:3)</PresentationFormat>
  <Paragraphs>425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Introduction To Object-Oriented Programming</vt:lpstr>
      <vt:lpstr>Object-Oriented Programming</vt:lpstr>
      <vt:lpstr>Object-Oriented Programming</vt:lpstr>
      <vt:lpstr>Object-Oriented Programming</vt:lpstr>
      <vt:lpstr>Object-Oriented Programming</vt:lpstr>
      <vt:lpstr>Object-Oriented Programming</vt:lpstr>
      <vt:lpstr>Object-Oriented Programming</vt:lpstr>
      <vt:lpstr>Object-Oriented Programming</vt:lpstr>
      <vt:lpstr>Creating An Object From A Class</vt:lpstr>
      <vt:lpstr>Creating An Object</vt:lpstr>
      <vt:lpstr>Creating An Object</vt:lpstr>
      <vt:lpstr>Creating An Object</vt:lpstr>
      <vt:lpstr>Creating An Object</vt:lpstr>
      <vt:lpstr>Creating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Viewing A Program That Uses An Object</vt:lpstr>
      <vt:lpstr>Importing Java API Classes</vt:lpstr>
      <vt:lpstr>Importing Java API Classes</vt:lpstr>
    </vt:vector>
  </TitlesOfParts>
  <Company>mph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Object-Oriented Programming</dc:title>
  <dc:creator>mph</dc:creator>
  <cp:lastModifiedBy>mph</cp:lastModifiedBy>
  <cp:revision>18</cp:revision>
  <dcterms:created xsi:type="dcterms:W3CDTF">2013-04-25T14:40:22Z</dcterms:created>
  <dcterms:modified xsi:type="dcterms:W3CDTF">2013-05-03T19:21:10Z</dcterms:modified>
</cp:coreProperties>
</file>